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3" r:id="rId4"/>
    <p:sldId id="268" r:id="rId5"/>
    <p:sldId id="269" r:id="rId6"/>
    <p:sldId id="274" r:id="rId7"/>
    <p:sldId id="272" r:id="rId8"/>
    <p:sldId id="271" r:id="rId9"/>
    <p:sldId id="270" r:id="rId10"/>
    <p:sldId id="275" r:id="rId11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99"/>
    <a:srgbClr val="CCFFFF"/>
    <a:srgbClr val="FFFFCC"/>
    <a:srgbClr val="C5F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8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8EC22-4E99-47E6-A0AA-83E5EC4F0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FC3E6-1990-45F0-B890-508A987202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65651-6A84-4032-96B3-A2D2C7B7EA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AB453-D630-43A3-991B-5D38424D84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48CB8-ED72-4D9F-9C84-16E13D3488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FFA5F-00F9-4346-926A-0373B39626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7D7EC-53FA-4657-A3F6-BE26D7838D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676D0-11ED-4EB5-8F93-A4B995D2E5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74104-DBA1-426A-9FF0-6B3ACCBCD22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0F327-6758-41F9-BB1F-8C0370B662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3CC56-9C38-4EF0-8828-AB4C9CAD26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4102A9B-2305-4582-BAEB-47AE6B9F0C9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juliano.zaban@cesan.com.br" TargetMode="External"/><Relationship Id="rId4" Type="http://schemas.openxmlformats.org/officeDocument/2006/relationships/hyperlink" Target="http://giscorporativo.sistemas.cesan.com.br/hotsi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813" y="-360363"/>
            <a:ext cx="9204326" cy="746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395288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Hotsite GIS Corporativo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 bwMode="auto">
          <a:xfrm>
            <a:off x="457200" y="1600200"/>
            <a:ext cx="82296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pt-BR" sz="3200" kern="0" dirty="0">
              <a:latin typeface="+mn-lt"/>
            </a:endParaRPr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900112" y="1196975"/>
            <a:ext cx="7776343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</a:rPr>
              <a:t>Autores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endParaRPr lang="en-US" sz="2000" dirty="0"/>
          </a:p>
          <a:p>
            <a:pPr lvl="1" indent="-342900">
              <a:lnSpc>
                <a:spcPct val="150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Juliano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Brunello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Zaban</a:t>
            </a:r>
            <a:r>
              <a:rPr lang="en-US" sz="2000" dirty="0">
                <a:solidFill>
                  <a:srgbClr val="000000"/>
                </a:solidFill>
              </a:rPr>
              <a:t> (R-DDS)</a:t>
            </a:r>
            <a:endParaRPr lang="en-US" sz="2000" dirty="0"/>
          </a:p>
          <a:p>
            <a:pPr lvl="1" indent="-342900">
              <a:lnSpc>
                <a:spcPct val="150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José Maria Barbosa Souza (</a:t>
            </a:r>
            <a:r>
              <a:rPr lang="en-US" sz="2000" dirty="0" err="1" smtClean="0">
                <a:solidFill>
                  <a:srgbClr val="000000"/>
                </a:solidFill>
              </a:rPr>
              <a:t>Gestão</a:t>
            </a:r>
            <a:r>
              <a:rPr lang="en-US" sz="2000" dirty="0" smtClean="0">
                <a:solidFill>
                  <a:srgbClr val="000000"/>
                </a:solidFill>
              </a:rPr>
              <a:t> da </a:t>
            </a:r>
            <a:r>
              <a:rPr lang="en-US" sz="2000" dirty="0" err="1" smtClean="0">
                <a:solidFill>
                  <a:srgbClr val="000000"/>
                </a:solidFill>
              </a:rPr>
              <a:t>Mudança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/>
          </a:p>
          <a:p>
            <a:pPr lvl="1" indent="-342900">
              <a:lnSpc>
                <a:spcPct val="150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Fabiano Zache Miranda 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</a:rPr>
              <a:t>Gestão</a:t>
            </a:r>
            <a:r>
              <a:rPr lang="en-US" sz="2000" dirty="0" smtClean="0">
                <a:solidFill>
                  <a:srgbClr val="000000"/>
                </a:solidFill>
              </a:rPr>
              <a:t> da </a:t>
            </a:r>
            <a:r>
              <a:rPr lang="en-US" sz="2000" dirty="0" err="1" smtClean="0">
                <a:solidFill>
                  <a:srgbClr val="000000"/>
                </a:solidFill>
              </a:rPr>
              <a:t>Mudança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/>
          </a:p>
          <a:p>
            <a:pPr lvl="1" indent="-342900">
              <a:lnSpc>
                <a:spcPct val="150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Luiz Carlos Fraga (R-DSI)</a:t>
            </a:r>
            <a:endParaRPr lang="en-US" sz="2000" dirty="0"/>
          </a:p>
          <a:p>
            <a:pPr lvl="1" indent="-342900">
              <a:lnSpc>
                <a:spcPct val="150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Thiago Ferrari (R-DSI)</a:t>
            </a:r>
            <a:endParaRPr lang="en-US" sz="2000" dirty="0"/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</a:rPr>
              <a:t>Chefes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Imediatos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endParaRPr lang="en-US" sz="2000" dirty="0"/>
          </a:p>
          <a:p>
            <a:pPr lvl="1" indent="-342900">
              <a:lnSpc>
                <a:spcPct val="150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Romik Polgliane / </a:t>
            </a:r>
            <a:r>
              <a:rPr lang="en-US" sz="2000" dirty="0" err="1">
                <a:solidFill>
                  <a:srgbClr val="000000"/>
                </a:solidFill>
              </a:rPr>
              <a:t>Flávio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Milanezi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395288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Sobre o GIS Corporativo</a:t>
            </a:r>
            <a:endParaRPr lang="pt-B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 bwMode="auto">
          <a:xfrm>
            <a:off x="457200" y="1600200"/>
            <a:ext cx="82296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pt-BR" sz="3200" kern="0" dirty="0">
              <a:latin typeface="+mn-lt"/>
            </a:endParaRPr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539552" y="1124744"/>
            <a:ext cx="496803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>
                <a:solidFill>
                  <a:srgbClr val="000000"/>
                </a:solidFill>
              </a:rPr>
              <a:t>Projeto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muito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extenso</a:t>
            </a:r>
            <a:r>
              <a:rPr lang="en-US" sz="2400" dirty="0" smtClean="0">
                <a:solidFill>
                  <a:srgbClr val="000000"/>
                </a:solidFill>
              </a:rPr>
              <a:t> e </a:t>
            </a:r>
            <a:r>
              <a:rPr lang="en-US" sz="2400" dirty="0" err="1" smtClean="0">
                <a:solidFill>
                  <a:srgbClr val="000000"/>
                </a:solidFill>
              </a:rPr>
              <a:t>abrangente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9" name="Imagem 8" descr="layer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1124744"/>
            <a:ext cx="2413806" cy="431036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67544" y="1772817"/>
            <a:ext cx="62646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Duração de 24 meses;</a:t>
            </a:r>
          </a:p>
          <a:p>
            <a:pPr marL="180975" indent="-180975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Orçamento de R$ 6,53 milhões;</a:t>
            </a:r>
          </a:p>
          <a:p>
            <a:pPr marL="180975" indent="-180975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17 unidades da CESAN envolvidas;</a:t>
            </a:r>
          </a:p>
          <a:p>
            <a:pPr marL="180975" indent="-180975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Aquisição de 170 estações de trabalho, além de servidores dedicados; </a:t>
            </a:r>
          </a:p>
          <a:p>
            <a:pPr marL="180975" indent="-180975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520 requisitos levantados junto aos usuários;</a:t>
            </a:r>
          </a:p>
          <a:p>
            <a:pPr marL="180975" indent="-180975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235 funcionalidades mapeadas;</a:t>
            </a:r>
          </a:p>
          <a:p>
            <a:pPr marL="180975" indent="-180975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Sistema com 22 módulos e sub-módulos funcionais, etc.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395288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dirty="0"/>
              <a:t>Problemas Encontrados</a:t>
            </a:r>
            <a:endParaRPr lang="pt-B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0" name="Espaço Reservado para Conteúdo 2"/>
          <p:cNvSpPr txBox="1">
            <a:spLocks/>
          </p:cNvSpPr>
          <p:nvPr/>
        </p:nvSpPr>
        <p:spPr bwMode="auto">
          <a:xfrm>
            <a:off x="468313" y="1268413"/>
            <a:ext cx="55435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7800" indent="-177800" algn="just">
              <a:lnSpc>
                <a:spcPct val="200000"/>
              </a:lnSpc>
              <a:buFont typeface="Arial" charset="0"/>
              <a:buChar char="•"/>
            </a:pPr>
            <a:r>
              <a:rPr lang="pt-BR" sz="2400" dirty="0"/>
              <a:t>Impacto cultural e nos processos</a:t>
            </a:r>
          </a:p>
          <a:p>
            <a:pPr marL="177800" indent="-177800" algn="just">
              <a:lnSpc>
                <a:spcPct val="200000"/>
              </a:lnSpc>
              <a:buFont typeface="Arial" charset="0"/>
              <a:buChar char="•"/>
            </a:pPr>
            <a:r>
              <a:rPr lang="pt-BR" sz="2400" dirty="0"/>
              <a:t>Comprometimento dos envolvidos</a:t>
            </a:r>
          </a:p>
          <a:p>
            <a:pPr marL="177800" indent="-177800" algn="just">
              <a:lnSpc>
                <a:spcPct val="200000"/>
              </a:lnSpc>
              <a:buFont typeface="Arial" charset="0"/>
              <a:buChar char="•"/>
            </a:pPr>
            <a:r>
              <a:rPr lang="pt-BR" sz="2400" dirty="0"/>
              <a:t>Divulgação do projeto</a:t>
            </a:r>
          </a:p>
          <a:p>
            <a:pPr marL="177800" indent="-177800" algn="just">
              <a:buFont typeface="Arial" charset="0"/>
              <a:buChar char="•"/>
            </a:pPr>
            <a:endParaRPr lang="pt-BR" sz="2400" dirty="0"/>
          </a:p>
          <a:p>
            <a:pPr marL="177800" indent="-177800" algn="just">
              <a:buFont typeface="Arial" charset="0"/>
              <a:buChar char="•"/>
            </a:pPr>
            <a:endParaRPr lang="pt-BR" sz="2400" dirty="0"/>
          </a:p>
        </p:txBody>
      </p:sp>
      <p:pic>
        <p:nvPicPr>
          <p:cNvPr id="4102" name="Picture 6" descr="http://4.bp.blogspot.com/_vhJDbjZLPXM/SoljzpyKc6I/AAAAAAAACi4/eTst9c-jUBk/s400/Inova%C3%A7%C3%A3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1268413"/>
            <a:ext cx="3532188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 descr="aliança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148064" y="2636912"/>
            <a:ext cx="3035657" cy="23374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4" name="Picture 8" descr="http://www.bigbangonline.com.br/wp-content/uploads/2010/08/social-med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3563938"/>
            <a:ext cx="5210175" cy="173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Como Resolvê-los?</a:t>
            </a:r>
            <a:endParaRPr lang="pt-B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835696" y="980728"/>
            <a:ext cx="56166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endParaRPr lang="pt-BR" sz="2000" kern="0" dirty="0" smtClean="0">
              <a:latin typeface="+mn-lt"/>
            </a:endParaRPr>
          </a:p>
        </p:txBody>
      </p:sp>
      <p:sp>
        <p:nvSpPr>
          <p:cNvPr id="8" name="Explosão 1 7"/>
          <p:cNvSpPr/>
          <p:nvPr/>
        </p:nvSpPr>
        <p:spPr>
          <a:xfrm>
            <a:off x="755576" y="1268760"/>
            <a:ext cx="2880320" cy="2448272"/>
          </a:xfrm>
          <a:prstGeom prst="irregularSeal1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Impacto Cultural</a:t>
            </a:r>
            <a:endParaRPr lang="pt-BR" sz="2400" dirty="0">
              <a:solidFill>
                <a:schemeClr val="tx1"/>
              </a:solidFill>
            </a:endParaRPr>
          </a:p>
        </p:txBody>
      </p:sp>
      <p:sp>
        <p:nvSpPr>
          <p:cNvPr id="10" name="Explosão 2 9"/>
          <p:cNvSpPr/>
          <p:nvPr/>
        </p:nvSpPr>
        <p:spPr>
          <a:xfrm>
            <a:off x="2483768" y="2996952"/>
            <a:ext cx="4248472" cy="2376264"/>
          </a:xfrm>
          <a:prstGeom prst="irregularSeal2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Divulgação</a:t>
            </a:r>
            <a:endParaRPr lang="pt-BR" sz="2400" dirty="0">
              <a:solidFill>
                <a:schemeClr val="tx1"/>
              </a:solidFill>
            </a:endParaRPr>
          </a:p>
        </p:txBody>
      </p:sp>
      <p:sp>
        <p:nvSpPr>
          <p:cNvPr id="11" name="Explosão 1 10"/>
          <p:cNvSpPr/>
          <p:nvPr/>
        </p:nvSpPr>
        <p:spPr>
          <a:xfrm>
            <a:off x="3779912" y="1124744"/>
            <a:ext cx="4896544" cy="2160240"/>
          </a:xfrm>
          <a:prstGeom prst="irregularSeal1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Comprometimento</a:t>
            </a:r>
            <a:endParaRPr lang="pt-BR" sz="2400" dirty="0">
              <a:solidFill>
                <a:schemeClr val="tx1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1259632" y="1052736"/>
            <a:ext cx="3528392" cy="3168352"/>
            <a:chOff x="1403648" y="1268760"/>
            <a:chExt cx="3528392" cy="3168352"/>
          </a:xfrm>
          <a:solidFill>
            <a:srgbClr val="FFFFCC"/>
          </a:solidFill>
        </p:grpSpPr>
        <p:sp>
          <p:nvSpPr>
            <p:cNvPr id="12" name="Pizza 11"/>
            <p:cNvSpPr/>
            <p:nvPr/>
          </p:nvSpPr>
          <p:spPr>
            <a:xfrm>
              <a:off x="1403648" y="1268760"/>
              <a:ext cx="3528392" cy="3168352"/>
            </a:xfrm>
            <a:prstGeom prst="pie">
              <a:avLst>
                <a:gd name="adj1" fmla="val 8879492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1547664" y="2348880"/>
              <a:ext cx="1338828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Informação</a:t>
              </a:r>
              <a:endParaRPr lang="pt-BR" dirty="0"/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3923928" y="1124744"/>
            <a:ext cx="3456384" cy="3168352"/>
            <a:chOff x="4572000" y="1196752"/>
            <a:chExt cx="3456384" cy="3168352"/>
          </a:xfrm>
          <a:solidFill>
            <a:srgbClr val="FFCCCC"/>
          </a:solidFill>
        </p:grpSpPr>
        <p:sp>
          <p:nvSpPr>
            <p:cNvPr id="16" name="Pizza 15"/>
            <p:cNvSpPr/>
            <p:nvPr/>
          </p:nvSpPr>
          <p:spPr>
            <a:xfrm>
              <a:off x="4572000" y="1196752"/>
              <a:ext cx="3456384" cy="3168352"/>
            </a:xfrm>
            <a:prstGeom prst="pie">
              <a:avLst>
                <a:gd name="adj1" fmla="val 16181130"/>
                <a:gd name="adj2" fmla="val 1904607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6372200" y="2267580"/>
              <a:ext cx="1454244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Participação</a:t>
              </a:r>
              <a:endParaRPr lang="pt-BR" dirty="0"/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2699792" y="1988840"/>
            <a:ext cx="3488357" cy="3168352"/>
            <a:chOff x="4139952" y="1268760"/>
            <a:chExt cx="3488357" cy="3168352"/>
          </a:xfrm>
          <a:solidFill>
            <a:srgbClr val="FFCC99"/>
          </a:solidFill>
        </p:grpSpPr>
        <p:sp>
          <p:nvSpPr>
            <p:cNvPr id="20" name="Pizza 19"/>
            <p:cNvSpPr/>
            <p:nvPr/>
          </p:nvSpPr>
          <p:spPr>
            <a:xfrm>
              <a:off x="4139952" y="1268760"/>
              <a:ext cx="3488357" cy="3168352"/>
            </a:xfrm>
            <a:prstGeom prst="pie">
              <a:avLst>
                <a:gd name="adj1" fmla="val 1891939"/>
                <a:gd name="adj2" fmla="val 8864217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5148064" y="3564632"/>
              <a:ext cx="159530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Comunicação</a:t>
              </a:r>
              <a:endParaRPr lang="pt-BR" dirty="0"/>
            </a:p>
          </p:txBody>
        </p:sp>
      </p:grpSp>
      <p:pic>
        <p:nvPicPr>
          <p:cNvPr id="5128" name="Picture 8" descr="http://www.webdig.com.br/wp-content/uploads/Lastfm+for+Wordpress+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052736"/>
            <a:ext cx="3672408" cy="3672408"/>
          </a:xfrm>
          <a:prstGeom prst="rect">
            <a:avLst/>
          </a:prstGeom>
          <a:noFill/>
        </p:spPr>
      </p:pic>
      <p:sp>
        <p:nvSpPr>
          <p:cNvPr id="24" name="CaixaDeTexto 23"/>
          <p:cNvSpPr txBox="1"/>
          <p:nvPr/>
        </p:nvSpPr>
        <p:spPr>
          <a:xfrm>
            <a:off x="1187624" y="4149080"/>
            <a:ext cx="67505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smtClean="0"/>
              <a:t>Desenvolvimento de um </a:t>
            </a:r>
            <a:r>
              <a:rPr lang="pt-BR" sz="3600" dirty="0" err="1" smtClean="0"/>
              <a:t>hotsite</a:t>
            </a:r>
            <a:r>
              <a:rPr lang="pt-BR" sz="3600" dirty="0" smtClean="0"/>
              <a:t> </a:t>
            </a:r>
            <a:br>
              <a:rPr lang="pt-BR" sz="3600" dirty="0" smtClean="0"/>
            </a:br>
            <a:r>
              <a:rPr lang="pt-BR" sz="3600" dirty="0" smtClean="0"/>
              <a:t>na Plataforma </a:t>
            </a:r>
            <a:r>
              <a:rPr lang="pt-BR" sz="3600" dirty="0" err="1" smtClean="0"/>
              <a:t>WordPress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93987E-6 L 0.15746 0.04185 " pathEditMode="relative" ptsTypes="AA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9259E-6 L -0.12969 0.0314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79371E-6 L 3.05556E-6 -0.09459 " pathEditMode="relative" ptsTypes="AA">
                                      <p:cBhvr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5128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0532 L -0.00018 -0.05231 " pathEditMode="fixed" rAng="0" ptsTypes="AA">
                                      <p:cBhvr>
                                        <p:cTn id="78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1" animBg="1"/>
      <p:bldP spid="11" grpId="2" animBg="1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395288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dirty="0" err="1" smtClean="0"/>
              <a:t>Hotsite</a:t>
            </a:r>
            <a:r>
              <a:rPr lang="pt-BR" sz="4400" dirty="0" smtClean="0"/>
              <a:t>?</a:t>
            </a:r>
            <a:endParaRPr lang="pt-B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0" name="Espaço Reservado para Conteúdo 2"/>
          <p:cNvSpPr txBox="1">
            <a:spLocks/>
          </p:cNvSpPr>
          <p:nvPr/>
        </p:nvSpPr>
        <p:spPr bwMode="auto">
          <a:xfrm>
            <a:off x="2915816" y="1052736"/>
            <a:ext cx="58318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7800" indent="-177800" algn="just">
              <a:lnSpc>
                <a:spcPct val="150000"/>
              </a:lnSpc>
              <a:buFont typeface="Arial" charset="0"/>
              <a:buChar char="•"/>
            </a:pPr>
            <a:r>
              <a:rPr lang="pt-BR" sz="2000" dirty="0" smtClean="0"/>
              <a:t>Destacam uma ação de comunicação ou marketing pontual;</a:t>
            </a:r>
          </a:p>
          <a:p>
            <a:pPr marL="177800" indent="-177800" algn="just">
              <a:lnSpc>
                <a:spcPct val="150000"/>
              </a:lnSpc>
              <a:buFont typeface="Arial" charset="0"/>
              <a:buChar char="•"/>
            </a:pPr>
            <a:r>
              <a:rPr lang="pt-BR" sz="2000" dirty="0" smtClean="0"/>
              <a:t>Possuem tempo de vida útil determinado;</a:t>
            </a:r>
          </a:p>
          <a:p>
            <a:pPr marL="177800" indent="-177800" algn="just">
              <a:lnSpc>
                <a:spcPct val="150000"/>
              </a:lnSpc>
              <a:buFont typeface="Arial" charset="0"/>
              <a:buChar char="•"/>
            </a:pPr>
            <a:r>
              <a:rPr lang="pt-BR" sz="2000" dirty="0" smtClean="0"/>
              <a:t>São mais focados em um público específico;</a:t>
            </a:r>
          </a:p>
          <a:p>
            <a:pPr marL="177800" indent="-177800" algn="just">
              <a:lnSpc>
                <a:spcPct val="150000"/>
              </a:lnSpc>
              <a:buFont typeface="Arial" charset="0"/>
              <a:buChar char="•"/>
            </a:pPr>
            <a:r>
              <a:rPr lang="pt-BR" sz="2000" dirty="0" smtClean="0"/>
              <a:t>Alguns deles proporcionam ao usuário interatividade.</a:t>
            </a:r>
            <a:endParaRPr lang="pt-BR" sz="2000" dirty="0"/>
          </a:p>
          <a:p>
            <a:pPr marL="177800" indent="-177800" algn="just">
              <a:buFont typeface="Arial" charset="0"/>
              <a:buChar char="•"/>
            </a:pPr>
            <a:endParaRPr lang="pt-BR" sz="2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5292080" y="4005064"/>
            <a:ext cx="3613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 </a:t>
            </a:r>
            <a:r>
              <a:rPr lang="pt-BR" sz="1600" i="1" dirty="0" smtClean="0"/>
              <a:t>fonte: Wikipédia, a enciclopédia livre.</a:t>
            </a:r>
            <a:endParaRPr lang="pt-BR" sz="1600" i="1" dirty="0"/>
          </a:p>
        </p:txBody>
      </p:sp>
      <p:pic>
        <p:nvPicPr>
          <p:cNvPr id="1026" name="Picture 2" descr="http://rlv.zcache.com/funny_cartoon_male_computer_fire_it_card-p137949567719167462qiae_400.jpg"/>
          <p:cNvPicPr>
            <a:picLocks noChangeAspect="1" noChangeArrowheads="1"/>
          </p:cNvPicPr>
          <p:nvPr/>
        </p:nvPicPr>
        <p:blipFill>
          <a:blip r:embed="rId3" cstate="print"/>
          <a:srcRect l="17941" t="5670" r="17799" b="5501"/>
          <a:stretch>
            <a:fillRect/>
          </a:stretch>
        </p:blipFill>
        <p:spPr bwMode="auto">
          <a:xfrm>
            <a:off x="3275856" y="1052736"/>
            <a:ext cx="2448272" cy="338437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33073 -1.48148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uiExpand="1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Solução adotada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691680" y="908720"/>
            <a:ext cx="576064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pt-BR" sz="2000" kern="0" dirty="0" smtClean="0">
                <a:latin typeface="+mn-lt"/>
              </a:rPr>
              <a:t>Desenvolvimento de um “</a:t>
            </a:r>
            <a:r>
              <a:rPr lang="pt-BR" sz="2000" kern="0" dirty="0" err="1" smtClean="0">
                <a:latin typeface="+mn-lt"/>
              </a:rPr>
              <a:t>hotsite</a:t>
            </a:r>
            <a:r>
              <a:rPr lang="pt-BR" sz="2000" kern="0" dirty="0" smtClean="0">
                <a:latin typeface="+mn-lt"/>
              </a:rPr>
              <a:t>” para o projeto GIS Corporativo</a:t>
            </a:r>
            <a:r>
              <a:rPr lang="pt-BR" sz="2000" kern="0" dirty="0">
                <a:latin typeface="+mn-lt"/>
              </a:rPr>
              <a:t> </a:t>
            </a:r>
            <a:r>
              <a:rPr lang="pt-BR" sz="2000" kern="0" dirty="0" smtClean="0">
                <a:latin typeface="+mn-lt"/>
              </a:rPr>
              <a:t>na plataforma </a:t>
            </a:r>
            <a:r>
              <a:rPr lang="pt-BR" sz="2000" kern="0" dirty="0" err="1" smtClean="0">
                <a:latin typeface="+mn-lt"/>
              </a:rPr>
              <a:t>WordPress</a:t>
            </a:r>
            <a:endParaRPr lang="pt-BR" sz="2000" kern="0" dirty="0" smtClean="0">
              <a:latin typeface="+mn-lt"/>
            </a:endParaRPr>
          </a:p>
        </p:txBody>
      </p:sp>
      <p:pic>
        <p:nvPicPr>
          <p:cNvPr id="5126" name="Picture 6" descr="http://www.webiniciado.com/wp-content/uploads/2011/02/wordpress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060848"/>
            <a:ext cx="3456384" cy="2142960"/>
          </a:xfrm>
          <a:prstGeom prst="rect">
            <a:avLst/>
          </a:prstGeom>
          <a:noFill/>
        </p:spPr>
      </p:pic>
      <p:sp>
        <p:nvSpPr>
          <p:cNvPr id="6" name="Texto explicativo retangular com cantos arredondados 5"/>
          <p:cNvSpPr/>
          <p:nvPr/>
        </p:nvSpPr>
        <p:spPr>
          <a:xfrm>
            <a:off x="395536" y="1700808"/>
            <a:ext cx="2232248" cy="792088"/>
          </a:xfrm>
          <a:prstGeom prst="wedgeRoundRectCallout">
            <a:avLst>
              <a:gd name="adj1" fmla="val 96522"/>
              <a:gd name="adj2" fmla="val 5329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Baixo custo de desenvolvimento e implantação</a:t>
            </a:r>
            <a:endParaRPr lang="pt-BR" sz="1600" dirty="0"/>
          </a:p>
        </p:txBody>
      </p:sp>
      <p:sp>
        <p:nvSpPr>
          <p:cNvPr id="8" name="Texto explicativo retangular com cantos arredondados 7"/>
          <p:cNvSpPr/>
          <p:nvPr/>
        </p:nvSpPr>
        <p:spPr>
          <a:xfrm>
            <a:off x="6444208" y="1772816"/>
            <a:ext cx="2376264" cy="648072"/>
          </a:xfrm>
          <a:prstGeom prst="wedgeRoundRectCallout">
            <a:avLst>
              <a:gd name="adj1" fmla="val -96279"/>
              <a:gd name="adj2" fmla="val 6329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Curva de aprendizado suave</a:t>
            </a:r>
            <a:endParaRPr lang="pt-BR" sz="1600" dirty="0"/>
          </a:p>
        </p:txBody>
      </p:sp>
      <p:sp>
        <p:nvSpPr>
          <p:cNvPr id="10" name="Texto explicativo retangular com cantos arredondados 9"/>
          <p:cNvSpPr/>
          <p:nvPr/>
        </p:nvSpPr>
        <p:spPr>
          <a:xfrm>
            <a:off x="395536" y="2636912"/>
            <a:ext cx="2232248" cy="792088"/>
          </a:xfrm>
          <a:prstGeom prst="wedgeRoundRectCallout">
            <a:avLst>
              <a:gd name="adj1" fmla="val 94725"/>
              <a:gd name="adj2" fmla="val -2599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Rápida disponibilização da solução</a:t>
            </a:r>
            <a:endParaRPr lang="pt-BR" sz="1600" dirty="0"/>
          </a:p>
        </p:txBody>
      </p:sp>
      <p:sp>
        <p:nvSpPr>
          <p:cNvPr id="11" name="Texto explicativo retangular com cantos arredondados 10"/>
          <p:cNvSpPr/>
          <p:nvPr/>
        </p:nvSpPr>
        <p:spPr>
          <a:xfrm>
            <a:off x="6444208" y="2564904"/>
            <a:ext cx="2376264" cy="792088"/>
          </a:xfrm>
          <a:prstGeom prst="wedgeRoundRectCallout">
            <a:avLst>
              <a:gd name="adj1" fmla="val -97684"/>
              <a:gd name="adj2" fmla="val -2072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Flexibilidade na adequação às necessidades</a:t>
            </a:r>
            <a:endParaRPr lang="pt-BR" sz="1600" dirty="0"/>
          </a:p>
        </p:txBody>
      </p:sp>
      <p:sp>
        <p:nvSpPr>
          <p:cNvPr id="12" name="Texto explicativo retangular com cantos arredondados 11"/>
          <p:cNvSpPr/>
          <p:nvPr/>
        </p:nvSpPr>
        <p:spPr>
          <a:xfrm>
            <a:off x="395536" y="3645024"/>
            <a:ext cx="2232248" cy="864096"/>
          </a:xfrm>
          <a:prstGeom prst="wedgeRoundRectCallout">
            <a:avLst>
              <a:gd name="adj1" fmla="val 98536"/>
              <a:gd name="adj2" fmla="val -9139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Ótima performance com poucos recursos de TI</a:t>
            </a:r>
            <a:endParaRPr lang="pt-BR" sz="1600" dirty="0"/>
          </a:p>
        </p:txBody>
      </p:sp>
      <p:sp>
        <p:nvSpPr>
          <p:cNvPr id="13" name="Texto explicativo retangular com cantos arredondados 12"/>
          <p:cNvSpPr/>
          <p:nvPr/>
        </p:nvSpPr>
        <p:spPr>
          <a:xfrm>
            <a:off x="6444208" y="3501008"/>
            <a:ext cx="2376264" cy="648072"/>
          </a:xfrm>
          <a:prstGeom prst="wedgeRoundRectCallout">
            <a:avLst>
              <a:gd name="adj1" fmla="val -98516"/>
              <a:gd name="adj2" fmla="val -9420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Largamente utilizada em nível mundial</a:t>
            </a:r>
            <a:endParaRPr lang="pt-BR" sz="1600" dirty="0"/>
          </a:p>
        </p:txBody>
      </p:sp>
      <p:sp>
        <p:nvSpPr>
          <p:cNvPr id="14" name="Texto explicativo retangular com cantos arredondados 13"/>
          <p:cNvSpPr/>
          <p:nvPr/>
        </p:nvSpPr>
        <p:spPr>
          <a:xfrm>
            <a:off x="971600" y="4725144"/>
            <a:ext cx="2376264" cy="648072"/>
          </a:xfrm>
          <a:prstGeom prst="wedgeRoundRectCallout">
            <a:avLst>
              <a:gd name="adj1" fmla="val 77778"/>
              <a:gd name="adj2" fmla="val -24022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Extensível através de </a:t>
            </a:r>
            <a:r>
              <a:rPr lang="pt-BR" sz="1600" dirty="0" err="1" smtClean="0"/>
              <a:t>plugins</a:t>
            </a:r>
            <a:r>
              <a:rPr lang="pt-BR" sz="1600" dirty="0" smtClean="0"/>
              <a:t> e temas</a:t>
            </a:r>
            <a:endParaRPr lang="pt-BR" sz="1600" dirty="0"/>
          </a:p>
        </p:txBody>
      </p:sp>
      <p:sp>
        <p:nvSpPr>
          <p:cNvPr id="15" name="Texto explicativo retangular com cantos arredondados 14"/>
          <p:cNvSpPr/>
          <p:nvPr/>
        </p:nvSpPr>
        <p:spPr>
          <a:xfrm>
            <a:off x="6156176" y="4725144"/>
            <a:ext cx="2376264" cy="648072"/>
          </a:xfrm>
          <a:prstGeom prst="wedgeRoundRectCallout">
            <a:avLst>
              <a:gd name="adj1" fmla="val -94937"/>
              <a:gd name="adj2" fmla="val -23694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Extensa documentação e fóruns de usuários</a:t>
            </a:r>
            <a:endParaRPr lang="pt-BR" sz="1600" dirty="0"/>
          </a:p>
        </p:txBody>
      </p:sp>
      <p:sp>
        <p:nvSpPr>
          <p:cNvPr id="16" name="Texto explicativo retangular com cantos arredondados 15"/>
          <p:cNvSpPr/>
          <p:nvPr/>
        </p:nvSpPr>
        <p:spPr>
          <a:xfrm>
            <a:off x="3635896" y="4725144"/>
            <a:ext cx="2376264" cy="648072"/>
          </a:xfrm>
          <a:prstGeom prst="wedgeRoundRectCallout">
            <a:avLst>
              <a:gd name="adj1" fmla="val -17975"/>
              <a:gd name="adj2" fmla="val -22217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Em português!</a:t>
            </a:r>
            <a:endParaRPr lang="pt-B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Resultados Alcançados</a:t>
            </a:r>
            <a:endParaRPr lang="pt-B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9592" y="2492896"/>
            <a:ext cx="40324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pt-BR" sz="2000" kern="0" dirty="0" smtClean="0">
                <a:latin typeface="+mn-lt"/>
              </a:rPr>
              <a:t>Resultados poderão ser mensurados a partir de agora.</a:t>
            </a:r>
          </a:p>
          <a:p>
            <a:pPr algn="ctr">
              <a:spcBef>
                <a:spcPct val="20000"/>
              </a:spcBef>
              <a:defRPr/>
            </a:pPr>
            <a:endParaRPr lang="pt-BR" sz="2000" kern="0" dirty="0" smtClean="0">
              <a:latin typeface="+mn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t-BR" sz="2000" kern="0" dirty="0" smtClean="0">
                <a:latin typeface="+mn-lt"/>
              </a:rPr>
              <a:t>Já temos ótimos retornos de alguns usuários.</a:t>
            </a:r>
          </a:p>
          <a:p>
            <a:pPr algn="ctr">
              <a:spcBef>
                <a:spcPct val="20000"/>
              </a:spcBef>
              <a:defRPr/>
            </a:pPr>
            <a:endParaRPr lang="pt-BR" sz="2000" kern="0" dirty="0" smtClean="0">
              <a:latin typeface="+mn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t-BR" sz="2000" kern="0" dirty="0" smtClean="0">
                <a:latin typeface="+mn-lt"/>
              </a:rPr>
              <a:t>Conhecimento adquirido será útil para futuros projetos.</a:t>
            </a:r>
          </a:p>
        </p:txBody>
      </p:sp>
      <p:pic>
        <p:nvPicPr>
          <p:cNvPr id="2050" name="Picture 2" descr="http://www.booze.com.br/blog/wp-content/uploads/2010/12/champagne-p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71800" y="2564904"/>
            <a:ext cx="3912103" cy="2880320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1043608" y="1484784"/>
            <a:ext cx="71304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 smtClean="0">
                <a:solidFill>
                  <a:srgbClr val="C00000"/>
                </a:solidFill>
              </a:rPr>
              <a:t>O </a:t>
            </a:r>
            <a:r>
              <a:rPr lang="pt-BR" sz="2400" b="1" kern="0" dirty="0" err="1" smtClean="0">
                <a:solidFill>
                  <a:srgbClr val="C00000"/>
                </a:solidFill>
              </a:rPr>
              <a:t>Hotsite</a:t>
            </a:r>
            <a:r>
              <a:rPr lang="pt-BR" sz="2400" b="1" kern="0" dirty="0" smtClean="0">
                <a:solidFill>
                  <a:srgbClr val="C00000"/>
                </a:solidFill>
              </a:rPr>
              <a:t> GIS Corporativo está no ar! </a:t>
            </a:r>
            <a:br>
              <a:rPr lang="pt-BR" sz="2400" b="1" kern="0" dirty="0" smtClean="0">
                <a:solidFill>
                  <a:srgbClr val="C00000"/>
                </a:solidFill>
              </a:rPr>
            </a:br>
            <a:r>
              <a:rPr lang="pt-BR" sz="2400" b="1" kern="0" dirty="0" smtClean="0">
                <a:solidFill>
                  <a:srgbClr val="C00000"/>
                </a:solidFill>
              </a:rPr>
              <a:t>(13/07/2011)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Perguntas?</a:t>
            </a:r>
            <a:endParaRPr lang="pt-B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://d3iixe69vjg6tg.cloudfront.net/wp-content/uploads/2010/05/pergunta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700808"/>
            <a:ext cx="2538282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4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Obrigado!</a:t>
            </a:r>
            <a:endParaRPr lang="pt-BR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m 4" descr="EQUIPE-SUCESS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924944"/>
            <a:ext cx="3566170" cy="24487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827584" y="1340768"/>
            <a:ext cx="7560840" cy="57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000" dirty="0" smtClean="0"/>
              <a:t>Acessem: </a:t>
            </a:r>
            <a:r>
              <a:rPr lang="pt-BR" sz="2000" dirty="0" smtClean="0">
                <a:solidFill>
                  <a:srgbClr val="C00000"/>
                </a:solidFill>
                <a:hlinkClick r:id="rId4"/>
              </a:rPr>
              <a:t>http://giscorporativo.sistemas.cesan.com.br/hotsite</a:t>
            </a:r>
            <a:endParaRPr lang="pt-BR" sz="2000" dirty="0" smtClean="0">
              <a:solidFill>
                <a:srgbClr val="C0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27584" y="2060848"/>
            <a:ext cx="5019323" cy="1477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 smtClean="0"/>
              <a:t>Juliano </a:t>
            </a:r>
            <a:r>
              <a:rPr lang="pt-BR" dirty="0" err="1" smtClean="0"/>
              <a:t>Brunello</a:t>
            </a:r>
            <a:r>
              <a:rPr lang="pt-BR" dirty="0" smtClean="0"/>
              <a:t> </a:t>
            </a:r>
            <a:r>
              <a:rPr lang="pt-BR" dirty="0" err="1" smtClean="0"/>
              <a:t>Zaban</a:t>
            </a:r>
            <a:endParaRPr lang="pt-BR" dirty="0" smtClean="0"/>
          </a:p>
          <a:p>
            <a:pPr algn="ctr"/>
            <a:r>
              <a:rPr lang="pt-BR" dirty="0" smtClean="0"/>
              <a:t>Analista de Sistemas de Saneamento – R-DDS</a:t>
            </a:r>
          </a:p>
          <a:p>
            <a:pPr algn="ctr"/>
            <a:r>
              <a:rPr lang="pt-BR" dirty="0" smtClean="0"/>
              <a:t>Coordenador de Sistemas – GIS Corporativo</a:t>
            </a:r>
          </a:p>
          <a:p>
            <a:pPr algn="ctr">
              <a:lnSpc>
                <a:spcPct val="150000"/>
              </a:lnSpc>
            </a:pPr>
            <a:r>
              <a:rPr lang="pt-BR" dirty="0" smtClean="0">
                <a:hlinkClick r:id="rId5"/>
              </a:rPr>
              <a:t>juliano.zaban@cesan.com.br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291</Words>
  <Application>Microsoft Office PowerPoint</Application>
  <PresentationFormat>Apresentação na tela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Design padrão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CESAN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do trabalho</dc:title>
  <dc:creator>juciane.motta</dc:creator>
  <cp:lastModifiedBy>Juliano Brunello Zaban</cp:lastModifiedBy>
  <cp:revision>72</cp:revision>
  <dcterms:created xsi:type="dcterms:W3CDTF">2010-10-06T14:00:04Z</dcterms:created>
  <dcterms:modified xsi:type="dcterms:W3CDTF">2011-07-28T23:38:56Z</dcterms:modified>
</cp:coreProperties>
</file>